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5" r:id="rId8"/>
    <p:sldId id="279" r:id="rId9"/>
    <p:sldId id="269" r:id="rId10"/>
    <p:sldId id="268" r:id="rId11"/>
    <p:sldId id="277" r:id="rId12"/>
    <p:sldId id="271" r:id="rId13"/>
    <p:sldId id="278" r:id="rId14"/>
    <p:sldId id="272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12BD-1308-462C-B908-FA1F1AB71AAA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1619-2D18-4B5F-9068-2FCF8F74CBD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spisskanovaves.eu/index.php?eID=tx_cms_showpic&amp;file=uploads/pics/logo_news.jpg&amp;width=500m&amp;height=500&amp;bodyTag=%3cbody%20bgColor=%22#ffffff&quot;&gt;&amp;wrap=&lt;a href=&quot;javascript:close();&quot;&gt; | &lt;/a&gt;&amp;md5=2ec1135799b0f2582f6d56abab99bfa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6000" dirty="0" smtClean="0">
                <a:latin typeface="Forte" pitchFamily="66" charset="0"/>
              </a:rPr>
              <a:t/>
            </a:r>
            <a:br>
              <a:rPr lang="sk-SK" sz="6000" dirty="0" smtClean="0">
                <a:latin typeface="Forte" pitchFamily="66" charset="0"/>
              </a:rPr>
            </a:br>
            <a:r>
              <a:rPr lang="sk-SK" sz="6000" dirty="0">
                <a:latin typeface="Forte" pitchFamily="66" charset="0"/>
              </a:rPr>
              <a:t/>
            </a:r>
            <a:br>
              <a:rPr lang="sk-SK" sz="6000" dirty="0">
                <a:latin typeface="Forte" pitchFamily="66" charset="0"/>
              </a:rPr>
            </a:br>
            <a:r>
              <a:rPr lang="sk-SK" sz="6000" dirty="0" smtClean="0">
                <a:latin typeface="Forte" pitchFamily="66" charset="0"/>
              </a:rPr>
              <a:t/>
            </a:r>
            <a:br>
              <a:rPr lang="sk-SK" sz="6000" dirty="0" smtClean="0">
                <a:latin typeface="Forte" pitchFamily="66" charset="0"/>
              </a:rPr>
            </a:br>
            <a:r>
              <a:rPr lang="sk-SK" sz="6000" dirty="0" smtClean="0">
                <a:latin typeface="Forte" pitchFamily="66" charset="0"/>
              </a:rPr>
              <a:t/>
            </a:r>
            <a:br>
              <a:rPr lang="sk-SK" sz="6000" dirty="0" smtClean="0">
                <a:latin typeface="Forte" pitchFamily="66" charset="0"/>
              </a:rPr>
            </a:br>
            <a:r>
              <a:rPr lang="sk-SK" sz="6000" dirty="0">
                <a:latin typeface="Forte" pitchFamily="66" charset="0"/>
              </a:rPr>
              <a:t/>
            </a:r>
            <a:br>
              <a:rPr lang="sk-SK" sz="6000" dirty="0">
                <a:latin typeface="Forte" pitchFamily="66" charset="0"/>
              </a:rPr>
            </a:br>
            <a:r>
              <a:rPr lang="sk-SK" sz="6000" dirty="0" smtClean="0">
                <a:latin typeface="Forte" pitchFamily="66" charset="0"/>
              </a:rPr>
              <a:t>Program </a:t>
            </a:r>
            <a:r>
              <a:rPr lang="sk-SK" sz="6000" dirty="0">
                <a:latin typeface="Forte" pitchFamily="66" charset="0"/>
              </a:rPr>
              <a:t>celoživotného vzdelávania </a:t>
            </a:r>
            <a:r>
              <a:rPr lang="sk-SK" dirty="0">
                <a:latin typeface="Forte" pitchFamily="66" charset="0"/>
              </a:rPr>
              <a:t/>
            </a:r>
            <a:br>
              <a:rPr lang="sk-SK" dirty="0">
                <a:latin typeface="Forte" pitchFamily="66" charset="0"/>
              </a:rPr>
            </a:br>
            <a:endParaRPr lang="sk-SK" dirty="0">
              <a:latin typeface="Forte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10009112" cy="17526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Forte" pitchFamily="66" charset="0"/>
              </a:rPr>
              <a:t>Podprogram</a:t>
            </a:r>
            <a:r>
              <a:rPr lang="sk-SK" dirty="0">
                <a:solidFill>
                  <a:schemeClr val="tx1"/>
                </a:solidFill>
                <a:latin typeface="Forte" pitchFamily="66" charset="0"/>
              </a:rPr>
              <a:t>: Leonardo da Vinci </a:t>
            </a:r>
            <a:r>
              <a:rPr lang="sk-SK" dirty="0" smtClean="0">
                <a:solidFill>
                  <a:schemeClr val="tx1"/>
                </a:solidFill>
                <a:latin typeface="Forte" pitchFamily="66" charset="0"/>
              </a:rPr>
              <a:t>–</a:t>
            </a:r>
          </a:p>
          <a:p>
            <a:r>
              <a:rPr lang="sk-SK" dirty="0" smtClean="0">
                <a:solidFill>
                  <a:schemeClr val="tx1"/>
                </a:solidFill>
                <a:latin typeface="Forte" pitchFamily="66" charset="0"/>
              </a:rPr>
              <a:t> </a:t>
            </a:r>
            <a:r>
              <a:rPr lang="sk-SK" dirty="0">
                <a:solidFill>
                  <a:schemeClr val="tx1"/>
                </a:solidFill>
                <a:latin typeface="Forte" pitchFamily="66" charset="0"/>
              </a:rPr>
              <a:t>Prenos inovácií </a:t>
            </a:r>
            <a:endParaRPr lang="sk-SK" dirty="0" smtClean="0">
              <a:solidFill>
                <a:schemeClr val="tx1"/>
              </a:solidFill>
              <a:latin typeface="Forte" pitchFamily="66" charset="0"/>
            </a:endParaRP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-108520" y="5657671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chemeClr val="tx1"/>
                </a:solidFill>
                <a:latin typeface="Forte" pitchFamily="66" charset="0"/>
              </a:rPr>
              <a:t>                  </a:t>
            </a:r>
            <a:r>
              <a:rPr lang="sk-SK" sz="3200" dirty="0" smtClean="0">
                <a:solidFill>
                  <a:schemeClr val="tx1"/>
                </a:solidFill>
                <a:latin typeface="Forte" pitchFamily="66" charset="0"/>
              </a:rPr>
              <a:t>Trvanie: 24 mesiacov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/>
          </a:p>
        </p:txBody>
      </p:sp>
      <p:pic>
        <p:nvPicPr>
          <p:cNvPr id="6" name="Obrázok 5" descr="C:\Users\Uzivatel\Desktop\sage\Stari_ludia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152650" cy="164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C:\Users\Uzivatel\Desktop\sage\2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20288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C:\Users\Uzivatel\Desktop\sage\Image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1900039" cy="313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229200"/>
            <a:ext cx="28803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76672"/>
            <a:ext cx="2725715" cy="1296144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323528" y="6011615"/>
            <a:ext cx="8604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Tento projekt bol financovaný s podporou Európskej Komisie. Tento dokument  reprezentuje výlučne názor autora a Komisia nezodpovedá za akékoľvek použitie informácií obsiahnutých v dokumente.</a:t>
            </a:r>
            <a:endParaRPr kumimoji="0" lang="sk-SK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Špecifické národné priority: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algn="just" fontAlgn="t">
              <a:buNone/>
            </a:pPr>
            <a:r>
              <a:rPr lang="sk-SK" sz="4300" dirty="0" smtClean="0"/>
              <a:t>     </a:t>
            </a:r>
          </a:p>
          <a:p>
            <a:pPr algn="just" fontAlgn="t">
              <a:buNone/>
            </a:pPr>
            <a:r>
              <a:rPr lang="sk-SK" sz="4300" b="1" dirty="0" smtClean="0"/>
              <a:t>    </a:t>
            </a:r>
            <a:r>
              <a:rPr lang="sk-SK" sz="5100" b="1" dirty="0" smtClean="0"/>
              <a:t>Projekt je zameraný </a:t>
            </a:r>
            <a:r>
              <a:rPr lang="sk-SK" sz="5100" dirty="0" smtClean="0"/>
              <a:t>na celoživotné vzdelávanie osôb, ktoré sú / budú aktívne zapojení do plánovania a rozvoja sociálnych služieb či produktov pre seniorov   v rôznych odvetviach (napr. urbanizmus, architektúra, zdravotníctva, sociálnej oblasti, cestovný ruch, komunitnej práce atď).</a:t>
            </a:r>
          </a:p>
          <a:p>
            <a:pPr fontAlgn="t">
              <a:buNone/>
            </a:pPr>
            <a:endParaRPr lang="sk-SK" sz="4300" dirty="0" smtClean="0"/>
          </a:p>
          <a:p>
            <a:pPr fontAlgn="t">
              <a:buNone/>
            </a:pPr>
            <a:r>
              <a:rPr lang="sk-SK" sz="4300" dirty="0" smtClean="0"/>
              <a:t>    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ruk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301208"/>
            <a:ext cx="2278420" cy="1243638"/>
          </a:xfrm>
          <a:prstGeom prst="rect">
            <a:avLst/>
          </a:prstGeom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6000" dirty="0" smtClean="0"/>
              <a:t>PRIORITY:</a:t>
            </a:r>
            <a:br>
              <a:rPr lang="sk-SK" sz="6000" dirty="0" smtClean="0"/>
            </a:b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t">
              <a:buNone/>
            </a:pPr>
            <a:r>
              <a:rPr lang="sk-SK" dirty="0" smtClean="0"/>
              <a:t>    -  kontinuálne profesijný rozvoj existujúcich </a:t>
            </a:r>
          </a:p>
          <a:p>
            <a:pPr fontAlgn="t">
              <a:buNone/>
            </a:pPr>
            <a:r>
              <a:rPr lang="sk-SK" dirty="0" smtClean="0"/>
              <a:t>        pracovníkov </a:t>
            </a:r>
          </a:p>
          <a:p>
            <a:pPr fontAlgn="t">
              <a:buNone/>
            </a:pPr>
            <a:r>
              <a:rPr lang="sk-SK" dirty="0" smtClean="0"/>
              <a:t>    -  poskytovanie služieb pre osoby staršie 50</a:t>
            </a:r>
          </a:p>
          <a:p>
            <a:pPr fontAlgn="t">
              <a:buNone/>
            </a:pPr>
            <a:r>
              <a:rPr lang="sk-SK" dirty="0" smtClean="0"/>
              <a:t>    -  osoby pracujúce dobrovoľne</a:t>
            </a:r>
          </a:p>
          <a:p>
            <a:pPr fontAlgn="t">
              <a:buNone/>
            </a:pPr>
            <a:r>
              <a:rPr lang="sk-SK" dirty="0" smtClean="0"/>
              <a:t>       </a:t>
            </a:r>
            <a:r>
              <a:rPr lang="sk-SK" sz="2400" dirty="0" smtClean="0"/>
              <a:t>(napr. aj po odchode do dôchodku)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 nezamestnaní</a:t>
            </a:r>
          </a:p>
          <a:p>
            <a:pPr fontAlgn="t">
              <a:buNone/>
            </a:pPr>
            <a:r>
              <a:rPr lang="sk-SK" dirty="0" smtClean="0"/>
              <a:t>     - aktivizáciu ľudí vo veku nad 50 rokov k účasti na  </a:t>
            </a:r>
          </a:p>
          <a:p>
            <a:pPr fontAlgn="t">
              <a:buNone/>
            </a:pPr>
            <a:r>
              <a:rPr lang="sk-SK" dirty="0" smtClean="0"/>
              <a:t>        školení</a:t>
            </a:r>
            <a:endParaRPr lang="sk-SK" dirty="0"/>
          </a:p>
        </p:txBody>
      </p:sp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t"/>
            <a:r>
              <a:rPr lang="sk-SK" i="1" dirty="0" smtClean="0"/>
              <a:t>Prečo je projekt potrebný?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80520"/>
          </a:xfrm>
        </p:spPr>
        <p:txBody>
          <a:bodyPr>
            <a:normAutofit fontScale="32500" lnSpcReduction="20000"/>
          </a:bodyPr>
          <a:lstStyle/>
          <a:p>
            <a:pPr fontAlgn="t">
              <a:buNone/>
            </a:pPr>
            <a:r>
              <a:rPr lang="sk-SK" dirty="0" smtClean="0"/>
              <a:t> </a:t>
            </a:r>
          </a:p>
          <a:p>
            <a:pPr algn="just" fontAlgn="t"/>
            <a:r>
              <a:rPr lang="sk-SK" sz="9600" dirty="0" smtClean="0"/>
              <a:t>Starnutie populácie je realitou (podľa štatistík 12,8% Slovákov bude 65 + v roku 2010 a v roku 2020 to bude 17,3%</a:t>
            </a:r>
          </a:p>
          <a:p>
            <a:pPr algn="just" fontAlgn="t">
              <a:buNone/>
            </a:pPr>
            <a:endParaRPr lang="sk-SK" sz="9600" dirty="0" smtClean="0"/>
          </a:p>
          <a:p>
            <a:pPr algn="just" fontAlgn="t"/>
            <a:r>
              <a:rPr lang="sk-SK" sz="9600" dirty="0" smtClean="0"/>
              <a:t>Dáva seniorom šancu pre zapojenie  sa do sociálneho, ekonomického, kultúrneho života, pomôcť im k zníženiu sociálnej izolácie, dať im šancu tešiť sa na zdravší a kvalitnejší  život</a:t>
            </a:r>
          </a:p>
          <a:p>
            <a:pPr algn="just" fontAlgn="t">
              <a:buNone/>
            </a:pPr>
            <a:endParaRPr lang="sk-SK" sz="9600" dirty="0" smtClean="0"/>
          </a:p>
        </p:txBody>
      </p:sp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063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sk-SK" dirty="0" smtClean="0"/>
              <a:t>   </a:t>
            </a:r>
          </a:p>
          <a:p>
            <a:r>
              <a:rPr lang="sk-SK" sz="4400" b="1" dirty="0" smtClean="0"/>
              <a:t>     </a:t>
            </a:r>
            <a:r>
              <a:rPr lang="sk-SK" sz="5000" b="1" dirty="0" smtClean="0"/>
              <a:t>SAGE+</a:t>
            </a:r>
            <a:r>
              <a:rPr lang="sk-SK" sz="5000" dirty="0" smtClean="0"/>
              <a:t> Projekt si kladie za cieľ priniesť na    Slovensko konkrétny vzdelávací materiál pre sprostredkovateľov (rozvíjať a realizovať projekty s účasťou a pre seniorov)</a:t>
            </a:r>
          </a:p>
          <a:p>
            <a:pPr>
              <a:buNone/>
            </a:pPr>
            <a:endParaRPr lang="sk-SK" sz="5000" dirty="0" smtClean="0"/>
          </a:p>
          <a:p>
            <a:r>
              <a:rPr lang="sk-SK" sz="5000" dirty="0" smtClean="0"/>
              <a:t>    Seniori majú právo byť zahrnutí do rozhodovacích procesov, ktoré ovplyvňujú ich život, je to tiež výhodné pre obce, pretože pomáha využívať zdroje starších osôb viac kreatívne</a:t>
            </a:r>
          </a:p>
          <a:p>
            <a:pPr>
              <a:buNone/>
            </a:pPr>
            <a:r>
              <a:rPr lang="sk-SK" sz="4400" dirty="0" smtClean="0"/>
              <a:t>    </a:t>
            </a:r>
          </a:p>
          <a:p>
            <a:pPr algn="just">
              <a:buNone/>
            </a:pPr>
            <a:r>
              <a:rPr lang="sk-SK" sz="4400" dirty="0" smtClean="0"/>
              <a:t>    </a:t>
            </a:r>
          </a:p>
          <a:p>
            <a:pPr algn="just">
              <a:buNone/>
            </a:pPr>
            <a:r>
              <a:rPr lang="sk-SK" sz="4400" dirty="0" smtClean="0"/>
              <a:t>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949280"/>
            <a:ext cx="1362075" cy="647700"/>
          </a:xfrm>
          <a:prstGeom prst="rect">
            <a:avLst/>
          </a:prstGeom>
          <a:noFill/>
        </p:spPr>
      </p:pic>
      <p:pic>
        <p:nvPicPr>
          <p:cNvPr id="5" name="Obrázok 4" descr="s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229200"/>
            <a:ext cx="1656184" cy="111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sag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301208"/>
            <a:ext cx="1575800" cy="110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senio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013176"/>
            <a:ext cx="2400000" cy="140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notes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62933">
            <a:off x="6415591" y="5242196"/>
            <a:ext cx="1285173" cy="1521225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6192687"/>
          </a:xfrm>
        </p:spPr>
        <p:txBody>
          <a:bodyPr>
            <a:normAutofit fontScale="32500" lnSpcReduction="20000"/>
          </a:bodyPr>
          <a:lstStyle/>
          <a:p>
            <a:pPr fontAlgn="t">
              <a:buNone/>
            </a:pPr>
            <a:r>
              <a:rPr lang="sk-SK" sz="9600" dirty="0" smtClean="0"/>
              <a:t>    Potrebujeme pomocníkov -  sprostredkovateľov, ktorí budú stimulovať seniorov (musia byť kvalifikovaní predsedať na stretnutiach a seminároch, potrebujú dobrú znalosť všeobecných aspektoch starnutia a sociálno-psychologických procesov s ním spojených)</a:t>
            </a:r>
          </a:p>
          <a:p>
            <a:pPr fontAlgn="t">
              <a:buNone/>
            </a:pPr>
            <a:r>
              <a:rPr lang="sk-SK" sz="9600" dirty="0" smtClean="0"/>
              <a:t>      </a:t>
            </a:r>
          </a:p>
          <a:p>
            <a:pPr fontAlgn="t">
              <a:buNone/>
            </a:pPr>
            <a:r>
              <a:rPr lang="sk-SK" sz="9600" dirty="0" smtClean="0"/>
              <a:t>    </a:t>
            </a:r>
          </a:p>
          <a:p>
            <a:pPr fontAlgn="t">
              <a:buNone/>
            </a:pPr>
            <a:r>
              <a:rPr lang="sk-SK" sz="9600" dirty="0" smtClean="0"/>
              <a:t>   Vyskúšať </a:t>
            </a:r>
            <a:r>
              <a:rPr lang="sk-SK" sz="9600" b="1" dirty="0" smtClean="0"/>
              <a:t>na jednej strane </a:t>
            </a:r>
            <a:r>
              <a:rPr lang="sk-SK" sz="9600" dirty="0" smtClean="0"/>
              <a:t>poskytnúť štruktúry a príležitosti, ktoré umožnia starším ľuďom podieľať sa na plánovaní a rozhodovacích procesov služieb pre seniorov, a </a:t>
            </a:r>
            <a:r>
              <a:rPr lang="sk-SK" sz="9600" b="1" dirty="0" smtClean="0"/>
              <a:t>na druhej strane</a:t>
            </a:r>
            <a:r>
              <a:rPr lang="sk-SK" sz="9600" dirty="0" smtClean="0"/>
              <a:t>, aby pôsobil ako sprostredkovateľ medzi rôznymi skupinami záujmov</a:t>
            </a:r>
          </a:p>
          <a:p>
            <a:endParaRPr lang="sk-SK" dirty="0"/>
          </a:p>
        </p:txBody>
      </p:sp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Webpage"/>
          <p:cNvSpPr>
            <a:spLocks noEditPoints="1" noChangeArrowheads="1"/>
          </p:cNvSpPr>
          <p:nvPr/>
        </p:nvSpPr>
        <p:spPr bwMode="auto">
          <a:xfrm rot="735029">
            <a:off x="7504862" y="2100712"/>
            <a:ext cx="1261680" cy="1636822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Rozširovanie a zvyšovanie povedomia: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sk-SK" dirty="0" smtClean="0"/>
              <a:t>Príprava letákov </a:t>
            </a:r>
          </a:p>
          <a:p>
            <a:pPr fontAlgn="t"/>
            <a:r>
              <a:rPr lang="sk-SK" dirty="0" smtClean="0"/>
              <a:t>Projekt </a:t>
            </a:r>
            <a:r>
              <a:rPr lang="sk-SK" b="1" dirty="0" smtClean="0"/>
              <a:t>Start-up</a:t>
            </a:r>
            <a:r>
              <a:rPr lang="sk-SK" dirty="0" smtClean="0"/>
              <a:t> a </a:t>
            </a:r>
            <a:r>
              <a:rPr lang="sk-SK" b="1" dirty="0" smtClean="0"/>
              <a:t>close-up</a:t>
            </a:r>
            <a:r>
              <a:rPr lang="sk-SK" dirty="0" smtClean="0"/>
              <a:t> letáky na zvyšovanie povedomia o úlohe seniorov vo veku-integrovanej spoločnosti</a:t>
            </a:r>
          </a:p>
          <a:p>
            <a:pPr fontAlgn="t"/>
            <a:r>
              <a:rPr lang="sk-SK" dirty="0" smtClean="0"/>
              <a:t>Príprava a aktualizácia webovej stránke projektu</a:t>
            </a:r>
          </a:p>
          <a:p>
            <a:pPr fontAlgn="t"/>
            <a:r>
              <a:rPr lang="sk-SK" dirty="0" smtClean="0"/>
              <a:t>Šírenie poznatkov - 4 informačné dni v 4 mestách        Košice, Bratislava, Spišská Nová Ves, Levoča</a:t>
            </a:r>
          </a:p>
          <a:p>
            <a:pPr fontAlgn="t"/>
            <a:r>
              <a:rPr lang="sk-SK" dirty="0" smtClean="0"/>
              <a:t>PR aktivity </a:t>
            </a:r>
          </a:p>
          <a:p>
            <a:pPr fontAlgn="t">
              <a:buNone/>
            </a:pPr>
            <a:r>
              <a:rPr lang="sk-SK" dirty="0" smtClean="0"/>
              <a:t>     (minimálne 8 novinových článkov, 5 článkov v časopisoch,                  5 prezentácií na ďalších odborných podujatiach)</a:t>
            </a:r>
            <a:br>
              <a:rPr lang="sk-SK" dirty="0" smtClean="0"/>
            </a:br>
            <a:endParaRPr lang="sk-SK" dirty="0" smtClean="0"/>
          </a:p>
          <a:p>
            <a:pPr fontAlgn="t">
              <a:buNone/>
            </a:pPr>
            <a:r>
              <a:rPr lang="sk-SK" dirty="0" smtClean="0"/>
              <a:t>Úrovne šírenia: 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sk-SK" dirty="0" smtClean="0"/>
              <a:t>inštitucionálne 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sk-SK" dirty="0" smtClean="0"/>
              <a:t>regionálne 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sk-SK" dirty="0" smtClean="0"/>
              <a:t>národné a medzinárodné</a:t>
            </a:r>
          </a:p>
        </p:txBody>
      </p:sp>
      <p:pic>
        <p:nvPicPr>
          <p:cNvPr id="1028" name="Picture 4" descr="C:\Users\Uzivatel\AppData\Local\Microsoft\Windows\Temporary Internet Files\Content.IE5\QKX36BH2\MC9000128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1008">
            <a:off x="6174367" y="5301981"/>
            <a:ext cx="1672438" cy="1132027"/>
          </a:xfrm>
          <a:prstGeom prst="rect">
            <a:avLst/>
          </a:prstGeom>
          <a:noFill/>
        </p:spPr>
      </p:pic>
      <p:pic>
        <p:nvPicPr>
          <p:cNvPr id="1029" name="Picture 5" descr="C:\Users\Uzivatel\AppData\Local\Microsoft\Windows\Temporary Internet Files\Content.IE5\QKX36BH2\MC9000128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365104"/>
            <a:ext cx="1672438" cy="1132027"/>
          </a:xfrm>
          <a:prstGeom prst="rect">
            <a:avLst/>
          </a:prstGeom>
          <a:noFill/>
        </p:spPr>
      </p:pic>
      <p:pic>
        <p:nvPicPr>
          <p:cNvPr id="1030" name="Picture 6" descr="C:\Users\Uzivatel\AppData\Local\Microsoft\Windows\Temporary Internet Files\Content.IE5\QKX36BH2\MC9000128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733256"/>
            <a:ext cx="1368152" cy="926064"/>
          </a:xfrm>
          <a:prstGeom prst="rect">
            <a:avLst/>
          </a:prstGeom>
          <a:noFill/>
        </p:spPr>
      </p:pic>
      <p:pic>
        <p:nvPicPr>
          <p:cNvPr id="1031" name="Picture 7" descr="C:\Users\Uzivatel\AppData\Local\Microsoft\Windows\Temporary Internet Files\Content.IE5\QKX36BH2\MC9000128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0210">
            <a:off x="5368826" y="5981516"/>
            <a:ext cx="1106088" cy="748680"/>
          </a:xfrm>
          <a:prstGeom prst="rect">
            <a:avLst/>
          </a:prstGeom>
          <a:noFill/>
        </p:spPr>
      </p:pic>
      <p:pic>
        <p:nvPicPr>
          <p:cNvPr id="1033" name="Picture 9" descr="C:\Users\Uzivatel\AppData\Local\Microsoft\Windows\Temporary Internet Files\Content.IE5\IP3793D7\MP9004243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5967">
            <a:off x="7748375" y="3001664"/>
            <a:ext cx="950711" cy="624647"/>
          </a:xfrm>
          <a:prstGeom prst="rect">
            <a:avLst/>
          </a:prstGeom>
          <a:noFill/>
        </p:spPr>
      </p:pic>
      <p:pic>
        <p:nvPicPr>
          <p:cNvPr id="1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Vzdelávacie moduly kurzu: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k-SK" dirty="0" smtClean="0"/>
              <a:t>Témy: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Gerontológia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Komunikácia a moderovanie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Projektový manažment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Aktívne občianstvo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Praktický tréning (dopadová štúdia)</a:t>
            </a:r>
            <a:endParaRPr lang="sk-SK" dirty="0"/>
          </a:p>
        </p:txBody>
      </p:sp>
      <p:pic>
        <p:nvPicPr>
          <p:cNvPr id="4" name="Obrázok 3" descr="knih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55097" cy="120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školen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229200"/>
            <a:ext cx="2950308" cy="142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puzle.jpg"/>
          <p:cNvPicPr>
            <a:picLocks noChangeAspect="1"/>
          </p:cNvPicPr>
          <p:nvPr/>
        </p:nvPicPr>
        <p:blipFill>
          <a:blip r:embed="rId4" cstate="print"/>
          <a:srcRect l="4385" r="1329" b="4159"/>
          <a:stretch>
            <a:fillRect/>
          </a:stretch>
        </p:blipFill>
        <p:spPr>
          <a:xfrm>
            <a:off x="5868144" y="1916832"/>
            <a:ext cx="285151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IMG_2901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sk-SK" dirty="0" smtClean="0"/>
              <a:t>ĎAKUJEME ZA POZORNOSŤ !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3240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Mesto Spišská Nová Ves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Ing. Ľubomír Pastiran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Tel. 053/4152 411</a:t>
            </a:r>
          </a:p>
          <a:p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Centrum prvého kontaktu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Ing. Andrea Hradiská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Tel. 053/4699 065</a:t>
            </a:r>
          </a:p>
          <a:p>
            <a:pPr lvl="0">
              <a:lnSpc>
                <a:spcPct val="90000"/>
              </a:lnSpc>
              <a:defRPr/>
            </a:pPr>
            <a:endParaRPr lang="sk-SK" b="1" dirty="0" smtClean="0">
              <a:solidFill>
                <a:schemeClr val="tx1"/>
              </a:solidFill>
              <a:latin typeface="+mj-lt"/>
            </a:endParaRPr>
          </a:p>
          <a:p>
            <a:r>
              <a:rPr lang="sk-SK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sk-SK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15" t="7756" r="18338" b="19017"/>
          <a:stretch>
            <a:fillRect/>
          </a:stretch>
        </p:blipFill>
        <p:spPr bwMode="auto">
          <a:xfrm>
            <a:off x="179512" y="5013176"/>
            <a:ext cx="2267804" cy="151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373" t="27108" r="10949" b="3810"/>
          <a:stretch>
            <a:fillRect/>
          </a:stretch>
        </p:blipFill>
        <p:spPr bwMode="auto">
          <a:xfrm>
            <a:off x="2339752" y="5013176"/>
            <a:ext cx="2346935" cy="147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5367" t="9138" r="27566" b="9345"/>
          <a:stretch>
            <a:fillRect/>
          </a:stretch>
        </p:blipFill>
        <p:spPr bwMode="auto">
          <a:xfrm>
            <a:off x="107504" y="3573016"/>
            <a:ext cx="12448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941168"/>
            <a:ext cx="2346243" cy="156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581128"/>
            <a:ext cx="1699419" cy="113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16138" t="39534" r="30335" b="5201"/>
          <a:stretch>
            <a:fillRect/>
          </a:stretch>
        </p:blipFill>
        <p:spPr bwMode="auto">
          <a:xfrm>
            <a:off x="7308304" y="3212976"/>
            <a:ext cx="1656183" cy="114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IMG_2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Projektové konzorcium SAGE+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77571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26997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021288"/>
            <a:ext cx="1362075" cy="6477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0" y="1484784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Tento projekt bol financovaný s podporou Európskej Komisie. Tento dokument reprezentuje výlučne názor autora a Komisia nezodpovedá za akékoľvek použitie informácií obsiahnutých v dokumente.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Uzivatel\Desktop\sage\DSC078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399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683568" y="1844824"/>
            <a:ext cx="80648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3600" dirty="0" smtClean="0"/>
              <a:t>Žiadateľ: </a:t>
            </a:r>
          </a:p>
          <a:p>
            <a:pPr algn="ctr"/>
            <a:r>
              <a:rPr lang="sk-SK" sz="3600" dirty="0" smtClean="0"/>
              <a:t>Technická </a:t>
            </a:r>
            <a:r>
              <a:rPr lang="sk-SK" sz="3600" dirty="0"/>
              <a:t>univerzita v Košiciach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Názov </a:t>
            </a:r>
            <a:r>
              <a:rPr lang="sk-SK" b="1" dirty="0"/>
              <a:t>projektu: Občania 50 + 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„</a:t>
            </a:r>
            <a:r>
              <a:rPr lang="sk-SK" b="1" dirty="0"/>
              <a:t>účasť na tvorbe svojho života“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79512" y="5661248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i="1" dirty="0" smtClean="0"/>
              <a:t>„Spájame ľudí s dobrým </a:t>
            </a:r>
          </a:p>
          <a:p>
            <a:r>
              <a:rPr lang="sk-SK" sz="3200" b="1" i="1" dirty="0" smtClean="0"/>
              <a:t>srdcom“ </a:t>
            </a:r>
            <a:r>
              <a:rPr lang="sk-SK" dirty="0" smtClean="0"/>
              <a:t> 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229200"/>
            <a:ext cx="6300192" cy="1872208"/>
          </a:xfrm>
        </p:spPr>
        <p:txBody>
          <a:bodyPr>
            <a:normAutofit/>
          </a:bodyPr>
          <a:lstStyle/>
          <a:p>
            <a:pPr algn="r"/>
            <a:r>
              <a:rPr lang="sk-SK" sz="2800" b="1" i="1" dirty="0" smtClean="0"/>
              <a:t>„Nie je málo času, ktorý máme, ale je veľa času, ktorý nevyužívame.“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1800" dirty="0" smtClean="0"/>
              <a:t>SENECA</a:t>
            </a:r>
            <a:endParaRPr lang="sk-SK" sz="1800" dirty="0"/>
          </a:p>
        </p:txBody>
      </p:sp>
      <p:pic>
        <p:nvPicPr>
          <p:cNvPr id="4" name="Zástupný symbol obsahu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8264" y="5013176"/>
            <a:ext cx="2016224" cy="1677530"/>
          </a:xfrm>
        </p:spPr>
      </p:pic>
      <p:sp>
        <p:nvSpPr>
          <p:cNvPr id="5" name="BlokTextu 4"/>
          <p:cNvSpPr txBox="1"/>
          <p:nvPr/>
        </p:nvSpPr>
        <p:spPr>
          <a:xfrm>
            <a:off x="683568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Hlavnou myšlienkou </a:t>
            </a:r>
            <a:r>
              <a:rPr lang="sk-SK" sz="3600" dirty="0"/>
              <a:t>je previesť prístup a produkty SAGE projektu na Slovensko</a:t>
            </a:r>
          </a:p>
        </p:txBody>
      </p:sp>
      <p:sp>
        <p:nvSpPr>
          <p:cNvPr id="6" name="Obdĺžnik 5"/>
          <p:cNvSpPr/>
          <p:nvPr/>
        </p:nvSpPr>
        <p:spPr>
          <a:xfrm>
            <a:off x="971600" y="1556792"/>
            <a:ext cx="74888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CIEĽ: 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geograficko – kultúrny transfer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/>
              <a:t>p</a:t>
            </a:r>
            <a:r>
              <a:rPr lang="sk-SK" sz="3200" dirty="0" smtClean="0"/>
              <a:t>riniesť vedomosti o potrebách starších  </a:t>
            </a:r>
          </a:p>
          <a:p>
            <a:r>
              <a:rPr lang="sk-SK" sz="3200" dirty="0" smtClean="0"/>
              <a:t>  ľudí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/>
              <a:t>r</a:t>
            </a:r>
            <a:r>
              <a:rPr lang="sk-SK" sz="3200" dirty="0" smtClean="0"/>
              <a:t>iešiť potreby skôr narodených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/>
              <a:t>p</a:t>
            </a:r>
            <a:r>
              <a:rPr lang="sk-SK" sz="3200" dirty="0" smtClean="0"/>
              <a:t>osilniť postavenie seniorov v spoločnosti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vznik organizácie –  služby seniorom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7" name="Obrázok 6" descr="kni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412776"/>
            <a:ext cx="1665157" cy="110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2128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72974"/>
            <a:ext cx="2448272" cy="22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Zástupný symbol obsahu 16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k-SK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sk-SK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Produkty </a:t>
            </a:r>
            <a:r>
              <a:rPr lang="sk-SK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projektu sú: </a:t>
            </a:r>
            <a:endParaRPr lang="sk-SK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Ako </a:t>
            </a:r>
            <a:r>
              <a:rPr lang="sk-SK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trénovať v priebehu </a:t>
            </a: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SAGE+     </a:t>
            </a:r>
            <a:endParaRPr lang="sk-SK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Príručka </a:t>
            </a:r>
            <a:r>
              <a:rPr lang="sk-SK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pre </a:t>
            </a: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trénerov</a:t>
            </a:r>
          </a:p>
          <a:p>
            <a:pPr algn="just">
              <a:buNone/>
            </a:pPr>
            <a:endParaRPr lang="sk-SK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SAGE </a:t>
            </a:r>
            <a:r>
              <a:rPr lang="sk-SK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Modulový kurz </a:t>
            </a:r>
            <a:r>
              <a:rPr lang="sk-SK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- prvý prototyp a konečná verzia pripravená pre národnú </a:t>
            </a: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akreditáciu</a:t>
            </a:r>
          </a:p>
          <a:p>
            <a:pPr algn="just">
              <a:buNone/>
            </a:pP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algn="just">
              <a:buNone/>
            </a:pPr>
            <a:r>
              <a:rPr lang="sk-SK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Očakávaný </a:t>
            </a:r>
            <a:r>
              <a:rPr lang="sk-SK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vplyv: </a:t>
            </a:r>
            <a:r>
              <a:rPr lang="sk-SK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rozšírenie vedomostí, zručností a </a:t>
            </a:r>
            <a:r>
              <a:rPr lang="sk-SK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kompetencií občanov 50+</a:t>
            </a:r>
            <a:endParaRPr lang="sk-SK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Obrázok 3" descr="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7232"/>
            <a:ext cx="9144000" cy="1800200"/>
          </a:xfrm>
          <a:prstGeom prst="rect">
            <a:avLst/>
          </a:prstGeom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Uzivatel\AppData\Local\Microsoft\Windows\Temporary Internet Files\Content.IE5\ZMKO30D1\MP9004331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92888" cy="23488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   </a:t>
            </a:r>
            <a:r>
              <a:rPr lang="sk-SK" sz="4000" b="1" dirty="0" smtClean="0"/>
              <a:t>SAGE  </a:t>
            </a:r>
            <a:r>
              <a:rPr lang="sk-SK" b="1" dirty="0" smtClean="0"/>
              <a:t>     </a:t>
            </a:r>
            <a:br>
              <a:rPr lang="sk-SK" b="1" dirty="0" smtClean="0"/>
            </a:br>
            <a:r>
              <a:rPr lang="sk-SK" b="1" dirty="0"/>
              <a:t> </a:t>
            </a:r>
            <a:r>
              <a:rPr lang="sk-SK" b="1" dirty="0" smtClean="0"/>
              <a:t>            </a:t>
            </a:r>
            <a:r>
              <a:rPr lang="sk-SK" sz="4000" b="1" dirty="0" smtClean="0"/>
              <a:t>projektové konzorcium </a:t>
            </a:r>
            <a:r>
              <a:rPr lang="sk-SK" sz="3100" b="1" dirty="0" smtClean="0"/>
              <a:t>(7 partnerov) </a:t>
            </a:r>
            <a:endParaRPr lang="sk-SK" sz="31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4" cy="338437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sk-SK" sz="2800" dirty="0" smtClean="0"/>
              <a:t>Slovensko:</a:t>
            </a:r>
          </a:p>
          <a:p>
            <a:pPr marL="514350" indent="-514350">
              <a:buNone/>
            </a:pPr>
            <a:r>
              <a:rPr lang="sk-SK" sz="2800" dirty="0" smtClean="0"/>
              <a:t>3 </a:t>
            </a:r>
            <a:r>
              <a:rPr lang="sk-SK" sz="2800" dirty="0"/>
              <a:t>mimovládne organizácie - </a:t>
            </a:r>
            <a:r>
              <a:rPr lang="sk-SK" sz="2800" b="1" dirty="0"/>
              <a:t>ASTRA, </a:t>
            </a:r>
            <a:r>
              <a:rPr lang="sk-SK" sz="2800" b="1" dirty="0" smtClean="0"/>
              <a:t>CARDO,  CPK Levoča </a:t>
            </a:r>
            <a:r>
              <a:rPr lang="sk-SK" sz="2800" dirty="0" smtClean="0"/>
              <a:t> </a:t>
            </a:r>
          </a:p>
          <a:p>
            <a:pPr marL="514350" indent="-514350"/>
            <a:r>
              <a:rPr lang="sk-SK" sz="2800" b="1" dirty="0" smtClean="0"/>
              <a:t>Mesto </a:t>
            </a:r>
            <a:r>
              <a:rPr lang="sk-SK" sz="2800" b="1" dirty="0"/>
              <a:t>Spišská Nová </a:t>
            </a:r>
            <a:r>
              <a:rPr lang="sk-SK" sz="2800" b="1" dirty="0" smtClean="0"/>
              <a:t>Ves</a:t>
            </a:r>
          </a:p>
          <a:p>
            <a:pPr marL="514350" indent="-514350"/>
            <a:r>
              <a:rPr lang="sk-SK" sz="2800" b="1" dirty="0" smtClean="0"/>
              <a:t>Technická univerzita Košice </a:t>
            </a:r>
            <a:r>
              <a:rPr lang="sk-SK" sz="2800" dirty="0" smtClean="0"/>
              <a:t>(projekt "žiadateľ</a:t>
            </a:r>
            <a:r>
              <a:rPr lang="sk-SK" sz="2800" dirty="0" smtClean="0"/>
              <a:t>")</a:t>
            </a:r>
          </a:p>
          <a:p>
            <a:pPr marL="514350" indent="-514350">
              <a:buNone/>
            </a:pPr>
            <a:endParaRPr lang="sk-SK" sz="2800" b="1" dirty="0" smtClean="0"/>
          </a:p>
          <a:p>
            <a:r>
              <a:rPr lang="sk-SK" sz="2800" b="1" dirty="0" smtClean="0"/>
              <a:t>Volkshilfe Steiermark</a:t>
            </a:r>
            <a:r>
              <a:rPr lang="sk-SK" sz="2800" dirty="0" smtClean="0"/>
              <a:t>, Rakúsko </a:t>
            </a:r>
          </a:p>
          <a:p>
            <a:r>
              <a:rPr lang="sk-SK" sz="2800" dirty="0" smtClean="0"/>
              <a:t> </a:t>
            </a:r>
            <a:r>
              <a:rPr lang="sk-SK" sz="2800" b="1" dirty="0" smtClean="0"/>
              <a:t>TREBAG</a:t>
            </a:r>
            <a:r>
              <a:rPr lang="sk-SK" sz="2800" dirty="0" smtClean="0"/>
              <a:t>, Maďarsko</a:t>
            </a:r>
          </a:p>
          <a:p>
            <a:pPr marL="514350" indent="-514350">
              <a:buNone/>
            </a:pPr>
            <a:endParaRPr lang="sk-SK" sz="2800" b="1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25144"/>
            <a:ext cx="1403648" cy="1008112"/>
          </a:xfrm>
          <a:prstGeom prst="rect">
            <a:avLst/>
          </a:prstGeom>
          <a:noFill/>
        </p:spPr>
      </p:pic>
      <p:pic>
        <p:nvPicPr>
          <p:cNvPr id="17410" name="Picture 2" descr="http://www.spisskanovaves.eu/typo3temp/pics/f4effba94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05064"/>
            <a:ext cx="1440160" cy="1117253"/>
          </a:xfrm>
          <a:prstGeom prst="rect">
            <a:avLst/>
          </a:prstGeom>
          <a:noFill/>
        </p:spPr>
      </p:pic>
      <p:pic>
        <p:nvPicPr>
          <p:cNvPr id="8" name="Obrázok 7" descr="joomla_logo_bl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77272"/>
            <a:ext cx="3347864" cy="679139"/>
          </a:xfrm>
          <a:prstGeom prst="rect">
            <a:avLst/>
          </a:prstGeom>
        </p:spPr>
      </p:pic>
      <p:pic>
        <p:nvPicPr>
          <p:cNvPr id="9" name="Obrázok 8" descr="logo_slog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949280"/>
            <a:ext cx="3275856" cy="525441"/>
          </a:xfrm>
          <a:prstGeom prst="rect">
            <a:avLst/>
          </a:prstGeom>
        </p:spPr>
      </p:pic>
      <p:pic>
        <p:nvPicPr>
          <p:cNvPr id="1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805264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87632f3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293096"/>
            <a:ext cx="1544960" cy="2327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ba952431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733256"/>
            <a:ext cx="1440160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Magistrát </a:t>
            </a:r>
            <a:r>
              <a:rPr lang="sk-SK" b="1" dirty="0"/>
              <a:t>mesta </a:t>
            </a:r>
            <a:r>
              <a:rPr lang="sk-SK" b="1" dirty="0" smtClean="0"/>
              <a:t>Spišská Nová </a:t>
            </a:r>
            <a:r>
              <a:rPr lang="sk-SK" b="1" dirty="0"/>
              <a:t>Ves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780928"/>
            <a:ext cx="8496944" cy="2481139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venuje sa sociálnej práci </a:t>
            </a:r>
            <a:r>
              <a:rPr lang="sk-SK" sz="2400" dirty="0"/>
              <a:t>so seniormi, čo má priame napojenie na navrhovaný </a:t>
            </a:r>
            <a:r>
              <a:rPr lang="sk-SK" sz="2400" dirty="0" smtClean="0"/>
              <a:t>projekt</a:t>
            </a:r>
          </a:p>
          <a:p>
            <a:pPr>
              <a:buNone/>
            </a:pPr>
            <a:endParaRPr lang="sk-SK" sz="2400" dirty="0" smtClean="0"/>
          </a:p>
          <a:p>
            <a:r>
              <a:rPr lang="sk-SK" sz="2400" dirty="0" smtClean="0"/>
              <a:t>sociálny odbor </a:t>
            </a:r>
            <a:r>
              <a:rPr lang="sk-SK" sz="2400" dirty="0"/>
              <a:t>a </a:t>
            </a:r>
            <a:r>
              <a:rPr lang="sk-SK" sz="2400" dirty="0" smtClean="0"/>
              <a:t>odbor </a:t>
            </a:r>
            <a:r>
              <a:rPr lang="sk-SK" sz="2400" dirty="0"/>
              <a:t>rozvoja mesta, ktoré poskytujú sociálne služby a prípravu, realizáciu, monitorovanie a 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     hodnotenie projektov</a:t>
            </a:r>
            <a:endParaRPr lang="sk-SK" sz="2400" dirty="0"/>
          </a:p>
          <a:p>
            <a:endParaRPr lang="sk-SK" dirty="0"/>
          </a:p>
        </p:txBody>
      </p:sp>
      <p:pic>
        <p:nvPicPr>
          <p:cNvPr id="4" name="Obrázok 3" descr="2776bc0b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268760"/>
            <a:ext cx="4677984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c72c7dfc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268760"/>
            <a:ext cx="1080120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bdf798399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268760"/>
            <a:ext cx="1905000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 descr="untitled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941168"/>
            <a:ext cx="2704762" cy="169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024336" cy="9941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/>
              <a:t>CPK </a:t>
            </a:r>
            <a:r>
              <a:rPr lang="sk-SK" b="1" dirty="0" smtClean="0"/>
              <a:t>Levoča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896544"/>
          </a:xfrm>
        </p:spPr>
        <p:txBody>
          <a:bodyPr>
            <a:normAutofit fontScale="85000" lnSpcReduction="10000"/>
          </a:bodyPr>
          <a:lstStyle/>
          <a:p>
            <a:pPr fontAlgn="t">
              <a:buNone/>
            </a:pPr>
            <a:endParaRPr lang="sk-SK" b="1" dirty="0" smtClean="0"/>
          </a:p>
          <a:p>
            <a:pPr fontAlgn="t">
              <a:buNone/>
            </a:pPr>
            <a:r>
              <a:rPr lang="sk-SK" dirty="0" smtClean="0"/>
              <a:t>    </a:t>
            </a:r>
          </a:p>
          <a:p>
            <a:pPr fontAlgn="t">
              <a:buNone/>
            </a:pPr>
            <a:endParaRPr lang="sk-SK" dirty="0" smtClean="0"/>
          </a:p>
          <a:p>
            <a:pPr fontAlgn="t">
              <a:buNone/>
            </a:pPr>
            <a:endParaRPr lang="sk-SK" dirty="0" smtClean="0"/>
          </a:p>
          <a:p>
            <a:pPr fontAlgn="t">
              <a:buNone/>
            </a:pPr>
            <a:r>
              <a:rPr lang="sk-SK" dirty="0" smtClean="0"/>
              <a:t>    Dosiahnuť </a:t>
            </a:r>
            <a:r>
              <a:rPr lang="sk-SK" dirty="0"/>
              <a:t>trvalo </a:t>
            </a:r>
            <a:r>
              <a:rPr lang="sk-SK" dirty="0" smtClean="0"/>
              <a:t>udržateľný sociálny </a:t>
            </a:r>
            <a:r>
              <a:rPr lang="sk-SK" dirty="0"/>
              <a:t>a </a:t>
            </a:r>
            <a:r>
              <a:rPr lang="sk-SK" dirty="0" smtClean="0"/>
              <a:t>hospodársky rozvoj </a:t>
            </a:r>
            <a:r>
              <a:rPr lang="sk-SK" dirty="0"/>
              <a:t>v regióne -</a:t>
            </a:r>
            <a:r>
              <a:rPr lang="sk-SK" dirty="0" smtClean="0"/>
              <a:t> formovanie </a:t>
            </a:r>
            <a:r>
              <a:rPr lang="sk-SK" b="1" u="sng" dirty="0">
                <a:solidFill>
                  <a:schemeClr val="tx2">
                    <a:lumMod val="50000"/>
                  </a:schemeClr>
                </a:solidFill>
              </a:rPr>
              <a:t>multi - </a:t>
            </a:r>
            <a:r>
              <a:rPr lang="sk-SK" b="1" u="sng" dirty="0" smtClean="0">
                <a:solidFill>
                  <a:schemeClr val="tx2">
                    <a:lumMod val="50000"/>
                  </a:schemeClr>
                </a:solidFill>
              </a:rPr>
              <a:t>sektorového partnerstva.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t">
              <a:buNone/>
            </a:pPr>
            <a:r>
              <a:rPr lang="sk-SK" dirty="0"/>
              <a:t> </a:t>
            </a:r>
            <a:r>
              <a:rPr lang="sk-SK" dirty="0" smtClean="0"/>
              <a:t>   Pripravovať </a:t>
            </a:r>
            <a:r>
              <a:rPr lang="sk-SK" dirty="0"/>
              <a:t>rôzne semináre a </a:t>
            </a:r>
            <a:r>
              <a:rPr lang="sk-SK" dirty="0" smtClean="0"/>
              <a:t>kurzy, tvorba projektov pre os 4 Leader a </a:t>
            </a:r>
            <a:r>
              <a:rPr lang="sk-SK" dirty="0"/>
              <a:t>programy hospodárskeho a sociálneho rozvoja pre mestá a </a:t>
            </a:r>
            <a:r>
              <a:rPr lang="sk-SK" dirty="0" smtClean="0"/>
              <a:t>obce                            </a:t>
            </a:r>
          </a:p>
          <a:p>
            <a:pPr fontAlgn="t">
              <a:buNone/>
            </a:pPr>
            <a:r>
              <a:rPr lang="sk-SK" dirty="0" smtClean="0"/>
              <a:t>                                                               ... a veľa iného</a:t>
            </a:r>
          </a:p>
          <a:p>
            <a:pPr fontAlgn="t">
              <a:buNone/>
            </a:pPr>
            <a:endParaRPr lang="sk-SK" dirty="0" smtClean="0"/>
          </a:p>
          <a:p>
            <a:pPr fontAlgn="t">
              <a:buNone/>
            </a:pPr>
            <a:endParaRPr lang="sk-SK" b="1" dirty="0" smtClean="0">
              <a:solidFill>
                <a:srgbClr val="FFFF00"/>
              </a:solidFill>
            </a:endParaRPr>
          </a:p>
          <a:p>
            <a:pPr fontAlgn="t">
              <a:buFont typeface="Wingdings" pitchFamily="2" charset="2"/>
              <a:buChar char="q"/>
            </a:pP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347864" y="260648"/>
            <a:ext cx="5328592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Aktuálna </a:t>
            </a:r>
            <a:r>
              <a:rPr lang="sk-SK" sz="2400" dirty="0" err="1" smtClean="0">
                <a:solidFill>
                  <a:schemeClr val="tx1"/>
                </a:solidFill>
              </a:rPr>
              <a:t>zapojenosť</a:t>
            </a:r>
            <a:r>
              <a:rPr lang="sk-SK" sz="2400" dirty="0" smtClean="0">
                <a:solidFill>
                  <a:schemeClr val="tx1"/>
                </a:solidFill>
              </a:rPr>
              <a:t> do projektov: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Program celoživotného vzdelávania – Leonardo da Vinci – </a:t>
            </a:r>
            <a:r>
              <a:rPr lang="sk-SK" sz="2400" b="1" dirty="0" smtClean="0">
                <a:solidFill>
                  <a:schemeClr val="tx1"/>
                </a:solidFill>
              </a:rPr>
              <a:t>Občania 50+ „účasť na tvorbe svojho života“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sk-SK" sz="2400" b="1" dirty="0" smtClean="0">
                <a:solidFill>
                  <a:schemeClr val="tx1"/>
                </a:solidFill>
              </a:rPr>
              <a:t>LEADER </a:t>
            </a:r>
            <a:r>
              <a:rPr lang="sk-SK" sz="2400" dirty="0" smtClean="0">
                <a:solidFill>
                  <a:schemeClr val="tx1"/>
                </a:solidFill>
              </a:rPr>
              <a:t>– Vzdelávanie a informovanie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Grundtvig Socrates – </a:t>
            </a:r>
            <a:r>
              <a:rPr lang="sk-SK" sz="2400" b="1" dirty="0" smtClean="0">
                <a:solidFill>
                  <a:schemeClr val="tx1"/>
                </a:solidFill>
              </a:rPr>
              <a:t>projekt AIRe </a:t>
            </a:r>
            <a:r>
              <a:rPr lang="sk-SK" sz="2400" dirty="0" smtClean="0">
                <a:solidFill>
                  <a:schemeClr val="tx1"/>
                </a:solidFill>
              </a:rPr>
              <a:t>2009 – 2011 (multilaterálne partnerstvá Španielsko, Bulharsko, Slovensko, Poľsko)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949280"/>
            <a:ext cx="1362075" cy="6477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606775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Aktivity CPK Levoča a mesta SNV: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 primárny prieskum</a:t>
            </a:r>
          </a:p>
          <a:p>
            <a:r>
              <a:rPr lang="sk-SK" dirty="0" smtClean="0"/>
              <a:t>5 Modulový kurz</a:t>
            </a:r>
          </a:p>
          <a:p>
            <a:r>
              <a:rPr lang="sk-SK" dirty="0" smtClean="0"/>
              <a:t>Organizovať a pripraviť informačný deň</a:t>
            </a:r>
          </a:p>
          <a:p>
            <a:r>
              <a:rPr lang="sk-SK" dirty="0" smtClean="0"/>
              <a:t>Príprava a realizácia kurzu – Tréning trénerov</a:t>
            </a:r>
          </a:p>
          <a:p>
            <a:r>
              <a:rPr lang="sk-SK" dirty="0" smtClean="0"/>
              <a:t>Účasť na zasadnutiach</a:t>
            </a:r>
          </a:p>
          <a:p>
            <a:r>
              <a:rPr lang="sk-SK" dirty="0" smtClean="0"/>
              <a:t>Realizácia kurzu SAGE+</a:t>
            </a:r>
          </a:p>
          <a:p>
            <a:r>
              <a:rPr lang="sk-SK" dirty="0" smtClean="0"/>
              <a:t>Propagácia a zvyšovanie povedomia o projekte</a:t>
            </a:r>
          </a:p>
          <a:p>
            <a:r>
              <a:rPr lang="sk-SK" dirty="0" smtClean="0"/>
              <a:t>Priebežné a záverečné správy o projekte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Konkrétne aktivity a výsledky projektu: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Autofit/>
          </a:bodyPr>
          <a:lstStyle/>
          <a:p>
            <a:pPr marL="457200" indent="-457200" algn="just" fontAlgn="base">
              <a:buNone/>
            </a:pPr>
            <a:r>
              <a:rPr lang="sk-SK" sz="3000" b="1" dirty="0" smtClean="0"/>
              <a:t>     </a:t>
            </a:r>
            <a:r>
              <a:rPr lang="sk-SK" sz="2400" b="1" dirty="0" smtClean="0"/>
              <a:t>Vytvoriť správu o situácii na Slovensku</a:t>
            </a:r>
            <a:r>
              <a:rPr lang="sk-SK" sz="2400" dirty="0" smtClean="0"/>
              <a:t> o participácii ľudí nad 50 rokov v sociálnom, ekonomickom a kultúrnom živote spoločnosti </a:t>
            </a:r>
          </a:p>
          <a:p>
            <a:pPr marL="457200" indent="-457200" algn="just" fontAlgn="base">
              <a:buNone/>
            </a:pPr>
            <a:endParaRPr lang="sk-SK" sz="2400" dirty="0" smtClean="0"/>
          </a:p>
          <a:p>
            <a:pPr algn="just" fontAlgn="base">
              <a:buNone/>
            </a:pPr>
            <a:r>
              <a:rPr lang="sk-SK" sz="2400" dirty="0" smtClean="0"/>
              <a:t>      </a:t>
            </a:r>
            <a:r>
              <a:rPr lang="sk-SK" sz="2400" b="1" dirty="0" smtClean="0"/>
              <a:t>Adaptovať príručku a metodický manuál tréningov </a:t>
            </a:r>
            <a:r>
              <a:rPr lang="sk-SK" sz="2400" dirty="0" smtClean="0"/>
              <a:t>z predchádzajúceho projektu SAGE na slovenské podmienky - (jar - jeseň 2010) </a:t>
            </a:r>
          </a:p>
          <a:p>
            <a:pPr algn="just" fontAlgn="base">
              <a:buNone/>
            </a:pPr>
            <a:r>
              <a:rPr lang="sk-SK" sz="2400" dirty="0" smtClean="0"/>
              <a:t> </a:t>
            </a:r>
          </a:p>
          <a:p>
            <a:pPr algn="just" fontAlgn="base">
              <a:buNone/>
            </a:pPr>
            <a:r>
              <a:rPr lang="sk-SK" sz="2400" dirty="0" smtClean="0"/>
              <a:t>     </a:t>
            </a:r>
            <a:r>
              <a:rPr lang="sk-SK" sz="2400" b="1" dirty="0" smtClean="0"/>
              <a:t>Vytvoriť a realizovať vzdelávacie stretnutia </a:t>
            </a:r>
            <a:r>
              <a:rPr lang="sk-SK" sz="2400" dirty="0" smtClean="0"/>
              <a:t>pre budúcich facilitátorov (jeseň 2010- jar 2011)</a:t>
            </a:r>
          </a:p>
          <a:p>
            <a:pPr algn="just" fontAlgn="base">
              <a:buNone/>
            </a:pPr>
            <a:endParaRPr lang="sk-SK" sz="2400" dirty="0" smtClean="0"/>
          </a:p>
          <a:p>
            <a:pPr algn="just" fontAlgn="base">
              <a:buNone/>
            </a:pPr>
            <a:r>
              <a:rPr lang="sk-SK" sz="2400" dirty="0" smtClean="0"/>
              <a:t>     </a:t>
            </a:r>
            <a:r>
              <a:rPr lang="sk-SK" sz="2400" b="1" dirty="0" smtClean="0"/>
              <a:t>Hodnotiť a monitorovať výsledky projektu </a:t>
            </a:r>
            <a:r>
              <a:rPr lang="sk-SK" sz="2400" dirty="0" smtClean="0"/>
              <a:t>na Slovensku (2011). </a:t>
            </a:r>
            <a:endParaRPr lang="sk-SK" sz="2400" b="0" dirty="0"/>
          </a:p>
        </p:txBody>
      </p:sp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395980"/>
            <a:ext cx="971600" cy="4620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789</Words>
  <Application>Microsoft Office PowerPoint</Application>
  <PresentationFormat>Prezentácia na obrazovke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     Program celoživotného vzdelávania  </vt:lpstr>
      <vt:lpstr> Názov projektu: Občania 50 +   „účasť na tvorbe svojho života“ </vt:lpstr>
      <vt:lpstr>„Nie je málo času, ktorý máme, ale je veľa času, ktorý nevyužívame.“  SENECA</vt:lpstr>
      <vt:lpstr>Snímka 4</vt:lpstr>
      <vt:lpstr>      SAGE                     projektové konzorcium (7 partnerov) </vt:lpstr>
      <vt:lpstr>Magistrát mesta Spišská Nová Ves</vt:lpstr>
      <vt:lpstr>CPK Levoča</vt:lpstr>
      <vt:lpstr>Aktivity CPK Levoča a mesta SNV:</vt:lpstr>
      <vt:lpstr> Konkrétne aktivity a výsledky projektu: </vt:lpstr>
      <vt:lpstr> Špecifické národné priority: </vt:lpstr>
      <vt:lpstr> PRIORITY: </vt:lpstr>
      <vt:lpstr>Prečo je projekt potrebný?</vt:lpstr>
      <vt:lpstr>Snímka 13</vt:lpstr>
      <vt:lpstr>Snímka 14</vt:lpstr>
      <vt:lpstr>Rozširovanie a zvyšovanie povedomia:</vt:lpstr>
      <vt:lpstr>Vzdelávacie moduly kurzu:</vt:lpstr>
      <vt:lpstr>ĎAKUJEME ZA POZORNOSŤ !</vt:lpstr>
      <vt:lpstr>Projektové konzorcium SAGE+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+  Program celoživotného vzdelávania</dc:title>
  <dc:creator>Uzivatel</dc:creator>
  <cp:lastModifiedBy>Uzivatel</cp:lastModifiedBy>
  <cp:revision>94</cp:revision>
  <dcterms:created xsi:type="dcterms:W3CDTF">2010-09-03T10:23:07Z</dcterms:created>
  <dcterms:modified xsi:type="dcterms:W3CDTF">2010-09-22T06:39:08Z</dcterms:modified>
</cp:coreProperties>
</file>